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12C2F78-5A7A-2DA4-7F62-11B155931B01}" name="Minna Rosendahl" initials="MR" userId="S::minna.rosendahl@muistiturku.fi::0ef5038e-6944-41a1-81e3-495d0211252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053EAA-5E1D-42C2-911D-6663A11F2626}" v="54" dt="2025-04-24T13:32:27.0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07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-Jaakkola Kirsi" userId="2064148b-12d4-4bcd-8fd4-2a9a86933322" providerId="ADAL" clId="{EC053EAA-5E1D-42C2-911D-6663A11F2626}"/>
    <pc:docChg chg="custSel delSld modSld">
      <pc:chgData name="Ala-Jaakkola Kirsi" userId="2064148b-12d4-4bcd-8fd4-2a9a86933322" providerId="ADAL" clId="{EC053EAA-5E1D-42C2-911D-6663A11F2626}" dt="2025-04-24T13:36:21.751" v="1542" actId="20577"/>
      <pc:docMkLst>
        <pc:docMk/>
      </pc:docMkLst>
      <pc:sldChg chg="modSp mod">
        <pc:chgData name="Ala-Jaakkola Kirsi" userId="2064148b-12d4-4bcd-8fd4-2a9a86933322" providerId="ADAL" clId="{EC053EAA-5E1D-42C2-911D-6663A11F2626}" dt="2025-04-24T13:36:21.751" v="1542" actId="20577"/>
        <pc:sldMkLst>
          <pc:docMk/>
          <pc:sldMk cId="483285843" sldId="257"/>
        </pc:sldMkLst>
        <pc:graphicFrameChg chg="mod modGraphic">
          <ac:chgData name="Ala-Jaakkola Kirsi" userId="2064148b-12d4-4bcd-8fd4-2a9a86933322" providerId="ADAL" clId="{EC053EAA-5E1D-42C2-911D-6663A11F2626}" dt="2025-04-24T13:36:21.751" v="1542" actId="20577"/>
          <ac:graphicFrameMkLst>
            <pc:docMk/>
            <pc:sldMk cId="483285843" sldId="257"/>
            <ac:graphicFrameMk id="4" creationId="{2F1E9360-649A-7D09-6A92-1E3A738138FE}"/>
          </ac:graphicFrameMkLst>
        </pc:graphicFrameChg>
      </pc:sldChg>
      <pc:sldChg chg="del">
        <pc:chgData name="Ala-Jaakkola Kirsi" userId="2064148b-12d4-4bcd-8fd4-2a9a86933322" providerId="ADAL" clId="{EC053EAA-5E1D-42C2-911D-6663A11F2626}" dt="2025-04-24T07:27:32.567" v="0" actId="47"/>
        <pc:sldMkLst>
          <pc:docMk/>
          <pc:sldMk cId="334114720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4B86AA-808E-8D91-E97C-AE3E67A1E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48BAFFF-B736-4C04-F782-58AF7BF55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816AB07-7572-5593-E252-70F6D2D93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4E85-B7A4-4626-8453-717C42824EBD}" type="datetimeFigureOut">
              <a:rPr lang="fi-FI" smtClean="0"/>
              <a:t>22.4.2025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73D8CDA-EA2D-9A50-E616-FD6136270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956373F-E366-F0BB-C89D-F6668806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6F97-39D2-49A6-9557-FDB85214D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801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6539A8-6024-0442-90F8-2BB3AEC1A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D50C0A1-DE6D-7581-9446-AC828E901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0D62147-D64C-F8C4-5567-4B1C38FF6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4E85-B7A4-4626-8453-717C42824EBD}" type="datetimeFigureOut">
              <a:rPr lang="fi-FI" smtClean="0"/>
              <a:t>22.4.2025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23FB10F-56FE-B137-C41E-17B1A47E4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0FD330-5FEC-E70A-1AE2-FAF9E3DD8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6F97-39D2-49A6-9557-FDB85214D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955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ED8D205-2507-8928-D683-B40C1F95F8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2FD29E7-757E-0AD8-3ADE-AA1F48BD2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C1C8CF-5041-5014-99FE-7DD9C1512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4E85-B7A4-4626-8453-717C42824EBD}" type="datetimeFigureOut">
              <a:rPr lang="fi-FI" smtClean="0"/>
              <a:t>22.4.2025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CA3CCA-C01B-791F-C911-FC87EF0D2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1D2CC3-51E1-A8A4-02FE-8080130A2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6F97-39D2-49A6-9557-FDB85214D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282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2706A2-3C33-0087-ED3B-B65C1ECAF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EF5BB4-1A28-E16A-09AC-8983EAA75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C65B72-52AE-0168-40D7-5C2C2BA8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4E85-B7A4-4626-8453-717C42824EBD}" type="datetimeFigureOut">
              <a:rPr lang="fi-FI" smtClean="0"/>
              <a:t>22.4.2025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222883B-E712-0695-0280-207541469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5B10DA0-EC31-DF72-F9E3-B9A0F01C1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6F97-39D2-49A6-9557-FDB85214D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572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CBE326-ED9A-E543-F6CF-AECADF0D8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8094464-4B3A-215E-4706-66DB2E86E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AEE5CC8-EB73-2A1E-39F0-85E2B814D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4E85-B7A4-4626-8453-717C42824EBD}" type="datetimeFigureOut">
              <a:rPr lang="fi-FI" smtClean="0"/>
              <a:t>22.4.2025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BA56A0C-6A62-4EEF-87A4-D12EB0384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9E686D2-CA78-4AE2-1A04-5CE6DD8A8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6F97-39D2-49A6-9557-FDB85214D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797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B67D3E-5E56-ADC5-4D14-63EC43789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DAAED6-F4EC-468E-868E-7C0BBA9A7E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062A439-2B18-F7F2-DBD5-9A98B2FCE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646A299-328A-0068-8FF9-EEEE9BE22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4E85-B7A4-4626-8453-717C42824EBD}" type="datetimeFigureOut">
              <a:rPr lang="fi-FI" smtClean="0"/>
              <a:t>22.4.2025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83FDBA8-50A0-CDFD-8598-8D6518046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06E1744-4767-3ADC-D30F-1F7CC6CF7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6F97-39D2-49A6-9557-FDB85214D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337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D6B7A6-91CD-796E-68D2-640EAFE00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538F456-C429-7E98-6FF3-7A39C4F6E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789EE9D-0F46-2C64-B118-0DA315412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67BE8D4-5E28-72F1-547D-CE8660A0F0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A3F7C9A-67A0-9F93-0666-25B0614D1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25D972F-6E8D-EA2D-D4EC-B92694A4D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4E85-B7A4-4626-8453-717C42824EBD}" type="datetimeFigureOut">
              <a:rPr lang="fi-FI" smtClean="0"/>
              <a:t>22.4.2025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DAA0126-70C6-DA63-51EB-FD0DC449B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96E91A6-3345-6DDA-442D-BB2392CC1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6F97-39D2-49A6-9557-FDB85214D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066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59DF24-1ECC-DE2B-7133-7C907613A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70B0D13-2DBE-0254-5203-506BB6A88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4E85-B7A4-4626-8453-717C42824EBD}" type="datetimeFigureOut">
              <a:rPr lang="fi-FI" smtClean="0"/>
              <a:t>22.4.2025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33A8006-73F0-B50C-207A-3289CE7A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5C3D21F-5325-5775-03E4-91EF061EE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6F97-39D2-49A6-9557-FDB85214D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677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1A16149-582A-609F-C908-DF30FE777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4E85-B7A4-4626-8453-717C42824EBD}" type="datetimeFigureOut">
              <a:rPr lang="fi-FI" smtClean="0"/>
              <a:t>22.4.2025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34761FE-7CE5-9D98-9733-FA6D2C885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D7C0182-8879-A649-D8CD-F93BD2B72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6F97-39D2-49A6-9557-FDB85214D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165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20DE3A-BB7F-15B6-F3DF-70BFD4AEC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A7E12B-9E91-07F5-D771-ADECED730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AEC1A74-C3D0-7854-51DA-1EBB48768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1632DA4-4EF4-E8F9-F50E-38ECE6023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4E85-B7A4-4626-8453-717C42824EBD}" type="datetimeFigureOut">
              <a:rPr lang="fi-FI" smtClean="0"/>
              <a:t>22.4.2025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505868D-C8A3-775A-15AE-F1B042638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2E3C93E-BBDC-5ACD-793B-FD25382F6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6F97-39D2-49A6-9557-FDB85214D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748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006AF4-07C4-D3E4-5025-6F82AFB8B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50F8FAF-5C62-CC1B-AEFC-A9C14F3CD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78F5F3A-B39D-6F30-B154-6D3E70D28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E3A7094-07A6-8E00-05E9-676D21E1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4E85-B7A4-4626-8453-717C42824EBD}" type="datetimeFigureOut">
              <a:rPr lang="fi-FI" smtClean="0"/>
              <a:t>22.4.2025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0F05037-12E6-667A-7385-4B56581AC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3E37CFC-898A-074C-2C03-C20297B17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6F97-39D2-49A6-9557-FDB85214D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225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65B9CA4-D51F-F1EA-10B7-7B0E343B2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39FB246-533F-74E9-223C-651768C67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6F9C943-F33F-2A44-326D-09C23B9DF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4E85-B7A4-4626-8453-717C42824EBD}" type="datetimeFigureOut">
              <a:rPr lang="fi-FI" smtClean="0"/>
              <a:t>22.4.2025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D6015E-5860-C43B-5EF2-68C3EF43B8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70E6364-10A1-6C14-92B1-1AD6F4A98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76F97-39D2-49A6-9557-FDB85214DA5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486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B44258-0454-7EF4-60E2-581B4AB1C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2F1E9360-649A-7D09-6A92-1E3A738138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266402"/>
              </p:ext>
            </p:extLst>
          </p:nvPr>
        </p:nvGraphicFramePr>
        <p:xfrm>
          <a:off x="-141316" y="-145914"/>
          <a:ext cx="12399637" cy="7674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4807">
                  <a:extLst>
                    <a:ext uri="{9D8B030D-6E8A-4147-A177-3AD203B41FA5}">
                      <a16:colId xmlns:a16="http://schemas.microsoft.com/office/drawing/2014/main" val="4226389805"/>
                    </a:ext>
                  </a:extLst>
                </a:gridCol>
                <a:gridCol w="2019884">
                  <a:extLst>
                    <a:ext uri="{9D8B030D-6E8A-4147-A177-3AD203B41FA5}">
                      <a16:colId xmlns:a16="http://schemas.microsoft.com/office/drawing/2014/main" val="3842909115"/>
                    </a:ext>
                  </a:extLst>
                </a:gridCol>
                <a:gridCol w="2552116">
                  <a:extLst>
                    <a:ext uri="{9D8B030D-6E8A-4147-A177-3AD203B41FA5}">
                      <a16:colId xmlns:a16="http://schemas.microsoft.com/office/drawing/2014/main" val="1876816385"/>
                    </a:ext>
                  </a:extLst>
                </a:gridCol>
                <a:gridCol w="1571105">
                  <a:extLst>
                    <a:ext uri="{9D8B030D-6E8A-4147-A177-3AD203B41FA5}">
                      <a16:colId xmlns:a16="http://schemas.microsoft.com/office/drawing/2014/main" val="1214687826"/>
                    </a:ext>
                  </a:extLst>
                </a:gridCol>
                <a:gridCol w="2400117">
                  <a:extLst>
                    <a:ext uri="{9D8B030D-6E8A-4147-A177-3AD203B41FA5}">
                      <a16:colId xmlns:a16="http://schemas.microsoft.com/office/drawing/2014/main" val="845883350"/>
                    </a:ext>
                  </a:extLst>
                </a:gridCol>
                <a:gridCol w="1761608">
                  <a:extLst>
                    <a:ext uri="{9D8B030D-6E8A-4147-A177-3AD203B41FA5}">
                      <a16:colId xmlns:a16="http://schemas.microsoft.com/office/drawing/2014/main" val="2728862459"/>
                    </a:ext>
                  </a:extLst>
                </a:gridCol>
              </a:tblGrid>
              <a:tr h="786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600" kern="100" dirty="0">
                          <a:effectLst/>
                        </a:rPr>
                        <a:t>BEHOV</a:t>
                      </a:r>
                      <a:endParaRPr lang="fi-FI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2" marR="38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600" kern="100" dirty="0">
                          <a:effectLst/>
                        </a:rPr>
                        <a:t>MÅLSÄTTNING</a:t>
                      </a:r>
                    </a:p>
                  </a:txBody>
                  <a:tcPr marL="38022" marR="38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600" kern="100" dirty="0">
                          <a:effectLst/>
                        </a:rPr>
                        <a:t>MÅLGRUPP</a:t>
                      </a:r>
                      <a:endParaRPr lang="fi-FI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2" marR="38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600" kern="100" dirty="0">
                          <a:effectLst/>
                        </a:rPr>
                        <a:t>ÅTGÄRD / VERKSAMHET</a:t>
                      </a:r>
                      <a:endParaRPr lang="fi-FI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2" marR="38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600" kern="100" dirty="0">
                          <a:effectLst/>
                        </a:rPr>
                        <a:t>MÄTARE</a:t>
                      </a:r>
                    </a:p>
                  </a:txBody>
                  <a:tcPr marL="38022" marR="38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600" kern="100" dirty="0">
                          <a:effectLst/>
                        </a:rPr>
                        <a:t>RESULTAT SOM MAN STRÄVAR EFTER</a:t>
                      </a:r>
                      <a:endParaRPr lang="fi-FI" sz="16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22" marR="38022" marT="0" marB="0"/>
                </a:tc>
                <a:extLst>
                  <a:ext uri="{0D108BD9-81ED-4DB2-BD59-A6C34878D82A}">
                    <a16:rowId xmlns:a16="http://schemas.microsoft.com/office/drawing/2014/main" val="2276009625"/>
                  </a:ext>
                </a:extLst>
              </a:tr>
              <a:tr h="6888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Närmare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anvisningar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Varför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behövs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den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verksamhet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som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man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anhåller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om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bidrag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för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på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det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tilltänkta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verksamhetsområdet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?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Hur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har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man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utrett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behovet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av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denna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verksamhet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?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Har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målgruppen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för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verksamheten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deltagit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i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planeringen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av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den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?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Om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ja,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så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hur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?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Vilket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är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det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fenomen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eller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problem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som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man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har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för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avsikt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att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påverka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?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b="0" kern="100" dirty="0">
                          <a:solidFill>
                            <a:schemeClr val="tx1"/>
                          </a:solidFill>
                          <a:effectLst/>
                        </a:rPr>
                        <a:t>Eventuella kopplingar mellan den planerade verksamheten och liknande verksamhet som redan bedrivs i verksamhetsområdet?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Exempel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 1: </a:t>
                      </a:r>
                      <a:r>
                        <a:rPr lang="sv-SE" sz="1100" b="0" kern="100" dirty="0">
                          <a:solidFill>
                            <a:schemeClr val="tx1"/>
                          </a:solidFill>
                          <a:effectLst/>
                        </a:rPr>
                        <a:t>Äldre/unga/missbrukare/personer med funktionsnedsättning är enligt forskningsresultat allt ensammare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Esimerkki 2: </a:t>
                      </a:r>
                      <a:r>
                        <a:rPr lang="sv-SE" sz="1100" b="0" kern="100" dirty="0">
                          <a:solidFill>
                            <a:schemeClr val="tx1"/>
                          </a:solidFill>
                          <a:effectLst/>
                        </a:rPr>
                        <a:t>I undersökningen (n=231) uppger närståendevårdare att de är känslomässigt överbelastade och att de inte kan dela med sig av sina angelägenheter. Vissa anhöriga är fast i sin hemsituation och kan inte utnyttja t.ex. kamratstöd.</a:t>
                      </a:r>
                      <a:endParaRPr lang="fi-FI" sz="11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8022" marR="3802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Närmare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anvisningar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kern="100" dirty="0">
                          <a:solidFill>
                            <a:schemeClr val="tx1"/>
                          </a:solidFill>
                          <a:effectLst/>
                        </a:rPr>
                        <a:t>Vilken förändring vill du se som en följd av verksamheten</a:t>
                      </a:r>
                      <a:r>
                        <a:rPr lang="fi-FI" sz="1100" kern="100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kern="100" dirty="0">
                          <a:effectLst/>
                        </a:rPr>
                        <a:t>Hur har situationen för målgruppen förändrats efter lyckad verksamhet</a:t>
                      </a:r>
                      <a:r>
                        <a:rPr lang="fi-FI" sz="1100" kern="100" dirty="0">
                          <a:effectLst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kern="100" dirty="0" err="1">
                          <a:effectLst/>
                        </a:rPr>
                        <a:t>Målsättningen</a:t>
                      </a:r>
                      <a:r>
                        <a:rPr lang="fi-FI" sz="1100" kern="100" dirty="0">
                          <a:effectLst/>
                        </a:rPr>
                        <a:t> </a:t>
                      </a:r>
                      <a:r>
                        <a:rPr lang="fi-FI" sz="1100" kern="100" dirty="0" err="1">
                          <a:effectLst/>
                        </a:rPr>
                        <a:t>beskriver</a:t>
                      </a:r>
                      <a:r>
                        <a:rPr lang="fi-FI" sz="1100" kern="100" dirty="0">
                          <a:effectLst/>
                        </a:rPr>
                        <a:t> </a:t>
                      </a:r>
                      <a:r>
                        <a:rPr lang="fi-FI" sz="1100" kern="100" dirty="0" err="1">
                          <a:effectLst/>
                        </a:rPr>
                        <a:t>inte</a:t>
                      </a:r>
                      <a:r>
                        <a:rPr lang="fi-FI" sz="1100" kern="100" dirty="0">
                          <a:effectLst/>
                        </a:rPr>
                        <a:t> </a:t>
                      </a:r>
                      <a:r>
                        <a:rPr lang="fi-FI" sz="1100" kern="100" dirty="0" err="1">
                          <a:effectLst/>
                        </a:rPr>
                        <a:t>åtgärder</a:t>
                      </a:r>
                      <a:r>
                        <a:rPr lang="fi-FI" sz="1100" kern="100" dirty="0">
                          <a:effectLst/>
                        </a:rPr>
                        <a:t>. </a:t>
                      </a:r>
                      <a:r>
                        <a:rPr lang="sv-SE" sz="1100" kern="100" dirty="0">
                          <a:effectLst/>
                        </a:rPr>
                        <a:t>Målet måste vara nåbart, verifierbart och konkret, så att det går att följa upp och bedöma hur det uppnås. Målet beskriver det som man är nöjd med</a:t>
                      </a:r>
                      <a:r>
                        <a:rPr lang="fi-FI" sz="1100" kern="1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Exempel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 1: </a:t>
                      </a:r>
                      <a:r>
                        <a:rPr lang="sv-SE" sz="1100" b="0" kern="100" dirty="0">
                          <a:solidFill>
                            <a:schemeClr val="tx1"/>
                          </a:solidFill>
                          <a:effectLst/>
                        </a:rPr>
                        <a:t>Äldres/ungas/missbrukares/personers med funktionsnedsättning </a:t>
                      </a:r>
                      <a:r>
                        <a:rPr lang="fi-FI" sz="1100" kern="100" dirty="0" err="1">
                          <a:effectLst/>
                        </a:rPr>
                        <a:t>upplevelse</a:t>
                      </a:r>
                      <a:r>
                        <a:rPr lang="fi-FI" sz="1100" kern="100" dirty="0">
                          <a:effectLst/>
                        </a:rPr>
                        <a:t> av </a:t>
                      </a:r>
                      <a:r>
                        <a:rPr lang="fi-FI" sz="1100" kern="100" dirty="0" err="1">
                          <a:effectLst/>
                        </a:rPr>
                        <a:t>ensamhet</a:t>
                      </a:r>
                      <a:r>
                        <a:rPr lang="fi-FI" sz="1100" kern="100" dirty="0">
                          <a:effectLst/>
                        </a:rPr>
                        <a:t> </a:t>
                      </a:r>
                      <a:r>
                        <a:rPr lang="fi-FI" sz="1100" kern="100" dirty="0" err="1">
                          <a:effectLst/>
                        </a:rPr>
                        <a:t>avtar</a:t>
                      </a:r>
                      <a:r>
                        <a:rPr lang="fi-FI" sz="1100" kern="100" dirty="0">
                          <a:effectLst/>
                        </a:rPr>
                        <a:t>. </a:t>
                      </a:r>
                      <a:endParaRPr lang="fi-FI" sz="1100" b="1" dirty="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Exempel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 2: </a:t>
                      </a:r>
                      <a:r>
                        <a:rPr lang="sv-SE" sz="1100" b="0" kern="100" dirty="0">
                          <a:solidFill>
                            <a:schemeClr val="tx1"/>
                          </a:solidFill>
                          <a:effectLst/>
                        </a:rPr>
                        <a:t>Närståendevårdare blir bemötta och får hjälp att lösa eller komma vidare i sin situation</a:t>
                      </a:r>
                      <a:endParaRPr lang="fi-FI" sz="1100" b="0" kern="1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8022" marR="38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Närmare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anvisningar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kern="100" dirty="0">
                          <a:effectLst/>
                        </a:rPr>
                        <a:t>Med målgrupp avses de personer vars hälsa och välbefinnande främjas genom verksamheten.</a:t>
                      </a:r>
                      <a:r>
                        <a:rPr lang="fi-FI" sz="1100" kern="1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Målgruppen kan bestå av professionella som indirekt bidrar till högre hälsa och välbefinnande för en </a:t>
                      </a:r>
                      <a:r>
                        <a:rPr lang="sv-SE" sz="1100" kern="1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viss grupp</a:t>
                      </a:r>
                      <a:r>
                        <a:rPr lang="sv-SE" sz="11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100" kern="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kern="100" dirty="0">
                          <a:effectLst/>
                        </a:rPr>
                        <a:t>Målgruppen ska beskrivas och avgränsas i ansökan.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kern="100" dirty="0">
                          <a:effectLst/>
                        </a:rPr>
                        <a:t>Ansökan ska innehålla: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kern="100" dirty="0" err="1">
                          <a:effectLst/>
                        </a:rPr>
                        <a:t>Målgruppens</a:t>
                      </a:r>
                      <a:r>
                        <a:rPr lang="fi-FI" sz="1100" kern="100" dirty="0">
                          <a:effectLst/>
                        </a:rPr>
                        <a:t> </a:t>
                      </a:r>
                      <a:r>
                        <a:rPr lang="fi-FI" sz="1100" kern="100" dirty="0" err="1">
                          <a:effectLst/>
                        </a:rPr>
                        <a:t>storlek</a:t>
                      </a:r>
                      <a:r>
                        <a:rPr lang="fi-FI" sz="1100" kern="100" dirty="0">
                          <a:effectLst/>
                        </a:rPr>
                        <a:t> i </a:t>
                      </a:r>
                      <a:r>
                        <a:rPr lang="fi-FI" sz="1100" kern="100" dirty="0" err="1">
                          <a:effectLst/>
                        </a:rPr>
                        <a:t>området</a:t>
                      </a:r>
                      <a:r>
                        <a:rPr lang="fi-FI" sz="1100" kern="100" dirty="0">
                          <a:effectLst/>
                        </a:rPr>
                        <a:t> </a:t>
                      </a:r>
                      <a:r>
                        <a:rPr lang="fi-FI" sz="110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fi-FI" sz="1100" kern="100" dirty="0" err="1">
                          <a:solidFill>
                            <a:schemeClr val="tx1"/>
                          </a:solidFill>
                          <a:effectLst/>
                        </a:rPr>
                        <a:t>åtminstone</a:t>
                      </a:r>
                      <a:r>
                        <a:rPr lang="fi-FI" sz="1100" kern="100" dirty="0">
                          <a:solidFill>
                            <a:schemeClr val="tx1"/>
                          </a:solidFill>
                          <a:effectLst/>
                        </a:rPr>
                        <a:t> en </a:t>
                      </a:r>
                      <a:r>
                        <a:rPr lang="fi-FI" sz="1100" kern="100" dirty="0" err="1">
                          <a:solidFill>
                            <a:schemeClr val="tx1"/>
                          </a:solidFill>
                          <a:effectLst/>
                        </a:rPr>
                        <a:t>uppskattning</a:t>
                      </a:r>
                      <a:r>
                        <a:rPr lang="fi-FI" sz="110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fi-FI" sz="1800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1100" kern="100" dirty="0" err="1">
                          <a:effectLst/>
                        </a:rPr>
                        <a:t>Målgruppens</a:t>
                      </a:r>
                      <a:r>
                        <a:rPr lang="fi-FI" sz="1100" kern="100" dirty="0">
                          <a:effectLst/>
                        </a:rPr>
                        <a:t> </a:t>
                      </a:r>
                      <a:r>
                        <a:rPr lang="fi-FI" sz="1100" kern="100" dirty="0" err="1">
                          <a:effectLst/>
                        </a:rPr>
                        <a:t>storlek</a:t>
                      </a:r>
                      <a:r>
                        <a:rPr lang="fi-FI" sz="1100" kern="100" dirty="0">
                          <a:effectLst/>
                        </a:rPr>
                        <a:t> i </a:t>
                      </a:r>
                      <a:r>
                        <a:rPr lang="fi-FI" sz="1100" kern="100" dirty="0" err="1">
                          <a:effectLst/>
                        </a:rPr>
                        <a:t>antal</a:t>
                      </a:r>
                      <a:r>
                        <a:rPr lang="fi-FI" sz="1100" kern="100" dirty="0">
                          <a:effectLst/>
                        </a:rPr>
                        <a:t> </a:t>
                      </a:r>
                      <a:r>
                        <a:rPr lang="fi-FI" sz="1100" kern="100" dirty="0" err="1">
                          <a:effectLst/>
                        </a:rPr>
                        <a:t>personer</a:t>
                      </a:r>
                      <a:endParaRPr lang="fi-FI" sz="11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i-FI" sz="11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Exempel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 1: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v-SE" sz="1100" b="0" kern="100" dirty="0">
                          <a:solidFill>
                            <a:schemeClr val="tx1"/>
                          </a:solidFill>
                          <a:effectLst/>
                        </a:rPr>
                        <a:t>Det uppskattas att det finns ca 1 400 personer som känner sig ensamma i området, och man vill nå ut till 120 av dem.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Exempel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 2:  </a:t>
                      </a:r>
                      <a:r>
                        <a:rPr lang="sv-SE" sz="1100" b="0" kern="100" dirty="0">
                          <a:solidFill>
                            <a:schemeClr val="tx1"/>
                          </a:solidFill>
                          <a:effectLst/>
                        </a:rPr>
                        <a:t>Det finns 4 700 närståendevårdare i området. Av dem vill vi nå 600 personer.</a:t>
                      </a: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Utkast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4.12.2023</a:t>
                      </a:r>
                    </a:p>
                  </a:txBody>
                  <a:tcPr marL="38022" marR="38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Närmare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anvisningar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kern="100" dirty="0">
                          <a:effectLst/>
                        </a:rPr>
                        <a:t>Vad gör man i praktiken för att ändra situationen för målgruppen i enlighet med målet? Hur mycket och med hurdan tidtabell?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kern="100" dirty="0">
                          <a:effectLst/>
                        </a:rPr>
                        <a:t>Berätta kort vad som görs, var, hur ofta.</a:t>
                      </a:r>
                      <a:endParaRPr lang="fi-FI" sz="11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fi-FI" sz="11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Exempel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 1: 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Gruppverksamhet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: 8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grupper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som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samlas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240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gånger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, 3256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enskilda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möten</a:t>
                      </a:r>
                      <a:endParaRPr lang="fi-FI" sz="1100" b="1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Exempel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 2: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Samtal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och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chat, 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sammanlagt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4000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kontakter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enskilda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möten</a:t>
                      </a:r>
                      <a:endParaRPr lang="fi-FI" sz="1100" b="1" kern="1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8022" marR="38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Närmare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anvisningar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kern="100" dirty="0" err="1">
                          <a:effectLst/>
                        </a:rPr>
                        <a:t>Med</a:t>
                      </a:r>
                      <a:r>
                        <a:rPr lang="fi-FI" sz="1100" kern="100" dirty="0">
                          <a:effectLst/>
                        </a:rPr>
                        <a:t> </a:t>
                      </a:r>
                      <a:r>
                        <a:rPr lang="fi-FI" sz="1100" kern="100" dirty="0" err="1">
                          <a:effectLst/>
                        </a:rPr>
                        <a:t>vilka</a:t>
                      </a:r>
                      <a:r>
                        <a:rPr lang="fi-FI" sz="1100" kern="100" dirty="0">
                          <a:effectLst/>
                        </a:rPr>
                        <a:t> </a:t>
                      </a:r>
                      <a:r>
                        <a:rPr lang="fi-FI" sz="1100" kern="100" dirty="0" err="1">
                          <a:effectLst/>
                        </a:rPr>
                        <a:t>mätare</a:t>
                      </a:r>
                      <a:r>
                        <a:rPr lang="fi-FI" sz="1100" kern="100" dirty="0">
                          <a:effectLst/>
                        </a:rPr>
                        <a:t> </a:t>
                      </a:r>
                      <a:r>
                        <a:rPr lang="fi-FI" sz="1100" kern="100" dirty="0" err="1">
                          <a:effectLst/>
                        </a:rPr>
                        <a:t>påvisas</a:t>
                      </a:r>
                      <a:r>
                        <a:rPr lang="fi-FI" sz="1100" kern="100" dirty="0">
                          <a:effectLst/>
                        </a:rPr>
                        <a:t> </a:t>
                      </a:r>
                      <a:r>
                        <a:rPr lang="fi-FI" sz="1100" kern="100" dirty="0" err="1">
                          <a:effectLst/>
                        </a:rPr>
                        <a:t>nyttan</a:t>
                      </a:r>
                      <a:r>
                        <a:rPr lang="fi-FI" sz="1100" kern="100" dirty="0">
                          <a:effectLst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kern="100" dirty="0">
                          <a:effectLst/>
                        </a:rPr>
                        <a:t>Mätaren är ett verktyg för att göra förändringar synliga. Mätare är inte en beskrivning av datainsamlingsmetoden, dvs. t.ex. en enkät är inte en mätare.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 finns olika typer av mätare som kan användas för att beskriva olika delar av en påverkanskedja. Mätare som beskriver verksamhetens resultat beskriver den förändring som nåtts samt dess vidd. </a:t>
                      </a:r>
                      <a:endParaRPr lang="fi-FI" sz="11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b="1" kern="100" dirty="0" err="1">
                          <a:effectLst/>
                        </a:rPr>
                        <a:t>Resultatmätare</a:t>
                      </a:r>
                      <a:r>
                        <a:rPr lang="fi-FI" sz="1100" b="1" kern="100" dirty="0">
                          <a:effectLst/>
                        </a:rPr>
                        <a:t>: </a:t>
                      </a:r>
                      <a:r>
                        <a:rPr lang="sv-SE" sz="1100" b="0" kern="100" dirty="0">
                          <a:effectLst/>
                        </a:rPr>
                        <a:t>Beskriver huruvida de mål som fastställts för verksamheten har uppnåtts.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Kvantitativ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mätare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Beskriver</a:t>
                      </a:r>
                      <a:r>
                        <a:rPr lang="fi-FI" sz="1100" b="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v-SE" sz="11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verksamhetens omfattning i förhållande till fastställda mål/resurser</a:t>
                      </a:r>
                      <a:endParaRPr lang="fi-FI" sz="11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Exempel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 1: </a:t>
                      </a:r>
                      <a:r>
                        <a:rPr lang="sv-SE" sz="1100" b="0" kern="100" dirty="0">
                          <a:solidFill>
                            <a:schemeClr val="tx1"/>
                          </a:solidFill>
                          <a:effectLst/>
                        </a:rPr>
                        <a:t>Andelen personer som har fått nya sociala kontakter, andelen personer som har kontakt med nya vänner. 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sv-SE" sz="1100" b="0" kern="100" dirty="0">
                          <a:solidFill>
                            <a:schemeClr val="tx1"/>
                          </a:solidFill>
                          <a:effectLst/>
                        </a:rPr>
                        <a:t>Antal åtgärder och deltagare. </a:t>
                      </a: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Exempel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 2: </a:t>
                      </a:r>
                      <a:r>
                        <a:rPr lang="sv-SE" sz="11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Kontakttagaren känner att hen har blivit mött. Kontakttagaren får nya verktyg för att lösa svåra situationer. 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sv-SE" sz="1100" b="0" kern="100" dirty="0">
                          <a:solidFill>
                            <a:schemeClr val="tx1"/>
                          </a:solidFill>
                          <a:effectLst/>
                        </a:rPr>
                        <a:t>Antal åtgärder och deltagare. </a:t>
                      </a: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022" marR="380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Närmare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anvisningar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kern="100" dirty="0">
                          <a:effectLst/>
                        </a:rPr>
                        <a:t>Vilken är den direkta nyttan för målgruppen?</a:t>
                      </a:r>
                      <a:r>
                        <a:rPr lang="fi-FI" sz="1100" kern="100" dirty="0">
                          <a:effectLst/>
                        </a:rPr>
                        <a:t>? 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fi-FI" sz="1100" kern="100" dirty="0" err="1">
                          <a:effectLst/>
                        </a:rPr>
                        <a:t>Hur</a:t>
                      </a:r>
                      <a:r>
                        <a:rPr lang="fi-FI" sz="1100" kern="100" dirty="0">
                          <a:effectLst/>
                        </a:rPr>
                        <a:t> </a:t>
                      </a:r>
                      <a:r>
                        <a:rPr lang="fi-FI" sz="1100" kern="100" dirty="0" err="1">
                          <a:effectLst/>
                        </a:rPr>
                        <a:t>har</a:t>
                      </a:r>
                      <a:r>
                        <a:rPr lang="fi-FI" sz="1100" kern="100" dirty="0">
                          <a:effectLst/>
                        </a:rPr>
                        <a:t> </a:t>
                      </a:r>
                      <a:r>
                        <a:rPr lang="fi-FI" sz="1100" kern="100" dirty="0" err="1">
                          <a:effectLst/>
                        </a:rPr>
                        <a:t>resultatet</a:t>
                      </a:r>
                      <a:r>
                        <a:rPr lang="fi-FI" sz="1100" kern="100" dirty="0">
                          <a:effectLst/>
                        </a:rPr>
                        <a:t> </a:t>
                      </a:r>
                      <a:r>
                        <a:rPr lang="fi-FI" sz="1100" kern="100" dirty="0" err="1">
                          <a:effectLst/>
                        </a:rPr>
                        <a:t>påvisats</a:t>
                      </a:r>
                      <a:r>
                        <a:rPr lang="fi-FI" sz="1100" kern="100" dirty="0">
                          <a:effectLst/>
                        </a:rPr>
                        <a:t>?</a:t>
                      </a:r>
                      <a:endParaRPr lang="fi-FI" dirty="0"/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fi-FI" sz="1100" kern="100" dirty="0"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fi-FI" sz="11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fi-FI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Exempel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 1:  </a:t>
                      </a:r>
                      <a:r>
                        <a:rPr lang="sv-SE" sz="1100" b="0" kern="100" dirty="0">
                          <a:solidFill>
                            <a:schemeClr val="tx1"/>
                          </a:solidFill>
                          <a:effectLst/>
                        </a:rPr>
                        <a:t>82% av de som besvarade enkäten (n=86) upplever att de har fått nya sociala kontakter, 79% </a:t>
                      </a:r>
                      <a:r>
                        <a:rPr lang="sv-SE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åller</a:t>
                      </a:r>
                      <a:r>
                        <a:rPr lang="sv-SE" sz="1100" b="0" kern="100" dirty="0">
                          <a:solidFill>
                            <a:schemeClr val="tx1"/>
                          </a:solidFill>
                          <a:effectLst/>
                        </a:rPr>
                        <a:t> kontakt med nya vänner som de fått i grupper.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fi-FI" sz="1100" b="1" kern="100" dirty="0" err="1">
                          <a:solidFill>
                            <a:schemeClr val="tx1"/>
                          </a:solidFill>
                          <a:effectLst/>
                        </a:rPr>
                        <a:t>Exempel</a:t>
                      </a:r>
                      <a:r>
                        <a:rPr lang="fi-FI" sz="1100" b="1" kern="100" dirty="0">
                          <a:solidFill>
                            <a:schemeClr val="tx1"/>
                          </a:solidFill>
                          <a:effectLst/>
                        </a:rPr>
                        <a:t> 2: </a:t>
                      </a:r>
                      <a:r>
                        <a:rPr lang="sv-SE" sz="1100" b="0" kern="100" dirty="0">
                          <a:solidFill>
                            <a:schemeClr val="tx1"/>
                          </a:solidFill>
                          <a:effectLst/>
                        </a:rPr>
                        <a:t>95% av dem som vid ett kontakttagande besvarade enkäten (n=400)  upplevde att de hade blivit bemötta, 65% upplever att de har fått hjälp med att lösa sin situation.</a:t>
                      </a:r>
                      <a:endParaRPr lang="fi-FI" sz="1100" b="1" kern="1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8022" marR="38022" marT="0" marB="0"/>
                </a:tc>
                <a:extLst>
                  <a:ext uri="{0D108BD9-81ED-4DB2-BD59-A6C34878D82A}">
                    <a16:rowId xmlns:a16="http://schemas.microsoft.com/office/drawing/2014/main" val="2488319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285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6974BB222B23E46878B656B22E61019" ma:contentTypeVersion="12" ma:contentTypeDescription="Luo uusi asiakirja." ma:contentTypeScope="" ma:versionID="cab99a3dc9a51f20b928b01e57cb1ba1">
  <xsd:schema xmlns:xsd="http://www.w3.org/2001/XMLSchema" xmlns:xs="http://www.w3.org/2001/XMLSchema" xmlns:p="http://schemas.microsoft.com/office/2006/metadata/properties" xmlns:ns2="1089ef75-f560-47fc-ac92-12ced587da7b" xmlns:ns3="05f307e2-0bdd-4ab2-945b-750e8bc1a077" targetNamespace="http://schemas.microsoft.com/office/2006/metadata/properties" ma:root="true" ma:fieldsID="9914a8bc443864a5bd411dfdad53e0f5" ns2:_="" ns3:_="">
    <xsd:import namespace="1089ef75-f560-47fc-ac92-12ced587da7b"/>
    <xsd:import namespace="05f307e2-0bdd-4ab2-945b-750e8bc1a0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89ef75-f560-47fc-ac92-12ced587da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307e2-0bdd-4ab2-945b-750e8bc1a0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39533E-A737-4436-9DF9-515F4BF264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5165AD-4EF2-4D92-8D83-B7A716BCF5F5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05f307e2-0bdd-4ab2-945b-750e8bc1a077"/>
    <ds:schemaRef ds:uri="http://schemas.microsoft.com/office/infopath/2007/PartnerControls"/>
    <ds:schemaRef ds:uri="1089ef75-f560-47fc-ac92-12ced587da7b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3DDD76F-ECB4-4D1B-8027-3DEFD2C7B2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89ef75-f560-47fc-ac92-12ced587da7b"/>
    <ds:schemaRef ds:uri="05f307e2-0bdd-4ab2-945b-750e8bc1a0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2868</TotalTime>
  <Words>660</Words>
  <Application>Microsoft Office PowerPoint</Application>
  <PresentationFormat>Laajakuva</PresentationFormat>
  <Paragraphs>75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Rosendahl</dc:creator>
  <cp:lastModifiedBy>Ala-Jaakkola Kirsi</cp:lastModifiedBy>
  <cp:revision>492</cp:revision>
  <dcterms:created xsi:type="dcterms:W3CDTF">2023-10-30T06:57:38Z</dcterms:created>
  <dcterms:modified xsi:type="dcterms:W3CDTF">2025-04-24T13:36:28Z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0x010100C6974BB222B23E46878B656B22E61019</vt:lpwstr>
  </property>
</Properties>
</file>